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2" r:id="rId2"/>
    <p:sldId id="263" r:id="rId3"/>
  </p:sldIdLst>
  <p:sldSz cx="12192000" cy="6858000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9CF1AB2-1976-4502-BF36-3FF5EA218861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706" autoAdjust="0"/>
  </p:normalViewPr>
  <p:slideViewPr>
    <p:cSldViewPr snapToGrid="0">
      <p:cViewPr varScale="1">
        <p:scale>
          <a:sx n="109" d="100"/>
          <a:sy n="109" d="100"/>
        </p:scale>
        <p:origin x="672" y="108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7" d="100"/>
          <a:sy n="87" d="100"/>
        </p:scale>
        <p:origin x="3090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1A9BCE0C-CD74-4A59-802C-6D2F8C15331A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4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7798501B-77B5-4365-9881-C6E19A3C1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4561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F04FDEA8-CBB8-46CC-9562-028963DBC55A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79425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925407"/>
            <a:ext cx="5679440" cy="4029879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FC8BD8E7-1312-41F3-99C4-6DA5AF891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0842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04800" y="304800"/>
            <a:ext cx="11582400" cy="6248400"/>
          </a:xfrm>
          <a:prstGeom prst="rect">
            <a:avLst/>
          </a:prstGeom>
          <a:noFill/>
          <a:ln w="50800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548245"/>
            <a:ext cx="10515600" cy="2240280"/>
          </a:xfrm>
        </p:spPr>
        <p:txBody>
          <a:bodyPr anchor="b">
            <a:normAutofit/>
          </a:bodyPr>
          <a:lstStyle>
            <a:lvl1pPr algn="ctr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3854659"/>
            <a:ext cx="10515600" cy="1143000"/>
          </a:xfrm>
        </p:spPr>
        <p:txBody>
          <a:bodyPr>
            <a:normAutofit/>
          </a:bodyPr>
          <a:lstStyle>
            <a:lvl1pPr marL="0" indent="0" algn="ctr">
              <a:buNone/>
              <a:defRPr sz="2000" cap="all" spc="5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8627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8153400" y="0"/>
            <a:ext cx="4038600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32813" y="1683327"/>
            <a:ext cx="3125787" cy="2877260"/>
          </a:xfrm>
        </p:spPr>
        <p:txBody>
          <a:bodyPr anchor="b">
            <a:normAutofit/>
          </a:bodyPr>
          <a:lstStyle>
            <a:lvl1pPr>
              <a:defRPr sz="3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0" y="0"/>
            <a:ext cx="8101584" cy="6857999"/>
          </a:xfrm>
        </p:spPr>
        <p:txBody>
          <a:bodyPr tIns="45720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32813" y="4591761"/>
            <a:ext cx="3125787" cy="1580440"/>
          </a:xfrm>
        </p:spPr>
        <p:txBody>
          <a:bodyPr/>
          <a:lstStyle>
            <a:lvl1pPr marL="0" indent="0">
              <a:spcBef>
                <a:spcPts val="8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77249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154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57200"/>
            <a:ext cx="1943100" cy="57197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457200"/>
            <a:ext cx="7048500" cy="5719762"/>
          </a:xfrm>
        </p:spPr>
        <p:txBody>
          <a:bodyPr vert="eaVert"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6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B05269-D5AC-4872-A436-178C59502E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001"/>
            <a:ext cx="10515600" cy="1325389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66908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Picture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4800600"/>
            <a:ext cx="12192000" cy="20574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084483"/>
            <a:ext cx="11125200" cy="914400"/>
          </a:xfrm>
        </p:spPr>
        <p:txBody>
          <a:bodyPr anchor="b">
            <a:normAutofit/>
          </a:bodyPr>
          <a:lstStyle>
            <a:lvl1pPr algn="ctr">
              <a:defRPr sz="4400" spc="-5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0"/>
          </p:nvPr>
        </p:nvSpPr>
        <p:spPr>
          <a:xfrm>
            <a:off x="1" y="1"/>
            <a:ext cx="4023360" cy="4745736"/>
          </a:xfrm>
        </p:spPr>
        <p:txBody>
          <a:bodyPr tIns="45720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1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1"/>
          </p:nvPr>
        </p:nvSpPr>
        <p:spPr>
          <a:xfrm>
            <a:off x="4084320" y="1"/>
            <a:ext cx="4023360" cy="4745736"/>
          </a:xfrm>
        </p:spPr>
        <p:txBody>
          <a:bodyPr tIns="45720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14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2"/>
          </p:nvPr>
        </p:nvSpPr>
        <p:spPr>
          <a:xfrm>
            <a:off x="8168640" y="1"/>
            <a:ext cx="4023360" cy="4745736"/>
          </a:xfrm>
        </p:spPr>
        <p:txBody>
          <a:bodyPr tIns="45720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6043123"/>
            <a:ext cx="11125200" cy="5715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000" cap="all" spc="5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4637454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444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04800" y="304800"/>
            <a:ext cx="11582400" cy="6248400"/>
          </a:xfrm>
          <a:prstGeom prst="rect">
            <a:avLst/>
          </a:prstGeom>
          <a:noFill/>
          <a:ln w="50800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2483427"/>
            <a:ext cx="10515600" cy="2743200"/>
          </a:xfrm>
        </p:spPr>
        <p:txBody>
          <a:bodyPr anchor="b">
            <a:normAutofit/>
          </a:bodyPr>
          <a:lstStyle>
            <a:lvl1pPr algn="ctr">
              <a:defRPr sz="4400" spc="-5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835025" y="5257800"/>
            <a:ext cx="10515600" cy="9144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cap="all" spc="50" baseline="0">
                <a:solidFill>
                  <a:schemeClr val="bg1"/>
                </a:solidFill>
              </a:defRPr>
            </a:lvl1pPr>
            <a:lvl2pPr marL="365760" indent="0" algn="ctr">
              <a:buNone/>
              <a:defRPr sz="2000" cap="all" spc="50" baseline="0">
                <a:solidFill>
                  <a:schemeClr val="bg1"/>
                </a:solidFill>
              </a:defRPr>
            </a:lvl2pPr>
            <a:lvl3pPr algn="ctr">
              <a:defRPr sz="2000" cap="all" spc="50" baseline="0">
                <a:solidFill>
                  <a:schemeClr val="bg1"/>
                </a:solidFill>
              </a:defRPr>
            </a:lvl3pPr>
            <a:lvl4pPr algn="ctr">
              <a:defRPr sz="2000" cap="all" spc="50" baseline="0">
                <a:solidFill>
                  <a:schemeClr val="bg1"/>
                </a:solidFill>
              </a:defRPr>
            </a:lvl4pPr>
            <a:lvl5pPr algn="ctr">
              <a:defRPr sz="2000" cap="all" spc="50" baseline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067780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1714500"/>
            <a:ext cx="4495800" cy="446227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714500"/>
            <a:ext cx="4495800" cy="446227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567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7048" y="1733162"/>
            <a:ext cx="4498848" cy="68580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 cap="all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7048" y="2481943"/>
            <a:ext cx="4498848" cy="369025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733162"/>
            <a:ext cx="4498848" cy="68580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 cap="all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481943"/>
            <a:ext cx="4498848" cy="369025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906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976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4681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51812" y="1672934"/>
            <a:ext cx="3506788" cy="2880360"/>
          </a:xfrm>
        </p:spPr>
        <p:txBody>
          <a:bodyPr anchor="b">
            <a:normAutofit/>
          </a:bodyPr>
          <a:lstStyle>
            <a:lvl1pPr>
              <a:defRPr sz="3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0352" y="457200"/>
            <a:ext cx="7242111" cy="5715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51812" y="4590288"/>
            <a:ext cx="3514564" cy="1581912"/>
          </a:xfrm>
        </p:spPr>
        <p:txBody>
          <a:bodyPr/>
          <a:lstStyle>
            <a:lvl1pPr marL="0" indent="0">
              <a:spcBef>
                <a:spcPts val="8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37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0" y="45720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1714500"/>
            <a:ext cx="9144000" cy="445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6583680"/>
            <a:ext cx="12192000" cy="27432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3999" y="6601556"/>
            <a:ext cx="6491381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1"/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87908" y="6601556"/>
            <a:ext cx="1534064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37CC0096-1860-4642-9CD2-0079EA5E7CD1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894499" y="6601556"/>
            <a:ext cx="773502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259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1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accent1">
            <a:lumMod val="50000"/>
          </a:schemeClr>
        </a:buClr>
        <a:buSzPct val="100000"/>
        <a:buFont typeface="Arial" pitchFamily="34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50000"/>
          </a:schemeClr>
        </a:buClr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50000"/>
          </a:schemeClr>
        </a:buClr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50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50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50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50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50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50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4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Christopher </a:t>
            </a:r>
            <a:r>
              <a:rPr lang="en-US" dirty="0" err="1"/>
              <a:t>bAUMAN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6817" y="4495729"/>
            <a:ext cx="11125200" cy="1531308"/>
          </a:xfrm>
        </p:spPr>
        <p:txBody>
          <a:bodyPr>
            <a:normAutofit/>
          </a:bodyPr>
          <a:lstStyle/>
          <a:p>
            <a:r>
              <a:rPr lang="en-US" dirty="0"/>
              <a:t>Conversation Class</a:t>
            </a:r>
            <a:br>
              <a:rPr lang="en-US" dirty="0"/>
            </a:br>
            <a:endParaRPr lang="en-US" dirty="0"/>
          </a:p>
        </p:txBody>
      </p:sp>
      <p:pic>
        <p:nvPicPr>
          <p:cNvPr id="1028" name="Picture 4" descr="Word cloud - critical thinking Royalty Free Vector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1560" y="187260"/>
            <a:ext cx="4514282" cy="35211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Nine Dots and Four Straight Lines – UEI Tutor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979" y="380330"/>
            <a:ext cx="306705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7425267" y="3310467"/>
            <a:ext cx="4690533" cy="482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9253774" y="4048028"/>
            <a:ext cx="29297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1. Do Schools kill creativity </a:t>
            </a:r>
          </a:p>
          <a:p>
            <a:r>
              <a:rPr lang="en-US" dirty="0"/>
              <a:t>2. Failure</a:t>
            </a:r>
          </a:p>
        </p:txBody>
      </p:sp>
      <p:pic>
        <p:nvPicPr>
          <p:cNvPr id="1032" name="Picture 8" descr="Best YouTube Channels for Self-Improvement – Lifelong Learning ...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575" y="4955788"/>
            <a:ext cx="3266577" cy="1633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Flipped Class Room Education' can inspire the modern teaching ...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5865" y="263493"/>
            <a:ext cx="2581797" cy="3275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533400" y="4064000"/>
            <a:ext cx="301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+ warm up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B430680-3532-4087-8E5F-EDA72C52DC69}"/>
              </a:ext>
            </a:extLst>
          </p:cNvPr>
          <p:cNvSpPr txBox="1"/>
          <p:nvPr/>
        </p:nvSpPr>
        <p:spPr>
          <a:xfrm rot="16200000">
            <a:off x="-1558864" y="1920289"/>
            <a:ext cx="38598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800" dirty="0"/>
              <a:t>Education</a:t>
            </a:r>
            <a:endParaRPr lang="id-ID" sz="4800" dirty="0"/>
          </a:p>
        </p:txBody>
      </p:sp>
      <p:pic>
        <p:nvPicPr>
          <p:cNvPr id="13" name="Picture 6" descr="Ways of modern teaching - Gamification">
            <a:extLst>
              <a:ext uri="{FF2B5EF4-FFF2-40B4-BE49-F238E27FC236}">
                <a16:creationId xmlns:a16="http://schemas.microsoft.com/office/drawing/2014/main" id="{4C20A608-45EF-4B26-A30F-4461DB1CEF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4236" y="2530985"/>
            <a:ext cx="1520037" cy="1386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4687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 hidden="1">
            <a:extLst>
              <a:ext uri="{FF2B5EF4-FFF2-40B4-BE49-F238E27FC236}">
                <a16:creationId xmlns:a16="http://schemas.microsoft.com/office/drawing/2014/main" id="{E836A675-CF30-4322-9910-D0876ADF4F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Education Infographic</a:t>
            </a:r>
          </a:p>
        </p:txBody>
      </p:sp>
      <p:grpSp>
        <p:nvGrpSpPr>
          <p:cNvPr id="4" name="Group 3" descr="Legend">
            <a:extLst>
              <a:ext uri="{FF2B5EF4-FFF2-40B4-BE49-F238E27FC236}">
                <a16:creationId xmlns:a16="http://schemas.microsoft.com/office/drawing/2014/main" id="{3A8A9CD0-9B8B-4937-A298-64F144EC57C5}"/>
              </a:ext>
            </a:extLst>
          </p:cNvPr>
          <p:cNvGrpSpPr/>
          <p:nvPr/>
        </p:nvGrpSpPr>
        <p:grpSpPr>
          <a:xfrm>
            <a:off x="3796691" y="6188690"/>
            <a:ext cx="1324828" cy="83835"/>
            <a:chOff x="645787" y="14669487"/>
            <a:chExt cx="3140332" cy="198719"/>
          </a:xfrm>
        </p:grpSpPr>
        <p:sp>
          <p:nvSpPr>
            <p:cNvPr id="245" name="TextBox 244">
              <a:extLst>
                <a:ext uri="{FF2B5EF4-FFF2-40B4-BE49-F238E27FC236}">
                  <a16:creationId xmlns:a16="http://schemas.microsoft.com/office/drawing/2014/main" id="{2602CD78-0CAE-401A-BA23-C6E5ECFAC1F1}"/>
                </a:ext>
              </a:extLst>
            </p:cNvPr>
            <p:cNvSpPr txBox="1"/>
            <p:nvPr/>
          </p:nvSpPr>
          <p:spPr>
            <a:xfrm>
              <a:off x="913250" y="14669487"/>
              <a:ext cx="676286" cy="18919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r>
                <a:rPr lang="en-US" sz="506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Teachers</a:t>
              </a:r>
              <a:endParaRPr lang="en-US" sz="506" noProof="1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246" name="TextBox 245">
              <a:extLst>
                <a:ext uri="{FF2B5EF4-FFF2-40B4-BE49-F238E27FC236}">
                  <a16:creationId xmlns:a16="http://schemas.microsoft.com/office/drawing/2014/main" id="{F53F2842-4CE7-4CE4-8B0E-98443C767F5B}"/>
                </a:ext>
              </a:extLst>
            </p:cNvPr>
            <p:cNvSpPr txBox="1"/>
            <p:nvPr/>
          </p:nvSpPr>
          <p:spPr>
            <a:xfrm>
              <a:off x="1989814" y="14669487"/>
              <a:ext cx="676286" cy="18919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r>
                <a:rPr lang="en-US" sz="506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Education</a:t>
              </a:r>
              <a:endParaRPr lang="en-US" sz="506" noProof="1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grpSp>
          <p:nvGrpSpPr>
            <p:cNvPr id="5" name="Group 4" descr="Legend Color&#10;">
              <a:extLst>
                <a:ext uri="{FF2B5EF4-FFF2-40B4-BE49-F238E27FC236}">
                  <a16:creationId xmlns:a16="http://schemas.microsoft.com/office/drawing/2014/main" id="{FA39A19F-F939-4666-8251-83528967D143}"/>
                </a:ext>
              </a:extLst>
            </p:cNvPr>
            <p:cNvGrpSpPr/>
            <p:nvPr/>
          </p:nvGrpSpPr>
          <p:grpSpPr>
            <a:xfrm>
              <a:off x="645787" y="14696760"/>
              <a:ext cx="172749" cy="171446"/>
              <a:chOff x="645787" y="14696760"/>
              <a:chExt cx="172749" cy="171446"/>
            </a:xfrm>
          </p:grpSpPr>
          <p:sp>
            <p:nvSpPr>
              <p:cNvPr id="251" name="Rectangle 250" descr="Legend Indicator Shadow&#10;">
                <a:extLst>
                  <a:ext uri="{FF2B5EF4-FFF2-40B4-BE49-F238E27FC236}">
                    <a16:creationId xmlns:a16="http://schemas.microsoft.com/office/drawing/2014/main" id="{EC15EBC9-451B-4F92-B8FB-3CD3CE8B5CC1}"/>
                  </a:ext>
                </a:extLst>
              </p:cNvPr>
              <p:cNvSpPr/>
              <p:nvPr/>
            </p:nvSpPr>
            <p:spPr>
              <a:xfrm>
                <a:off x="683887" y="14733557"/>
                <a:ext cx="134649" cy="134649"/>
              </a:xfrm>
              <a:prstGeom prst="rect">
                <a:avLst/>
              </a:prstGeom>
              <a:solidFill>
                <a:schemeClr val="tx1">
                  <a:alpha val="20000"/>
                </a:schemeClr>
              </a:solidFill>
              <a:ln w="222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59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  <p:sp>
            <p:nvSpPr>
              <p:cNvPr id="247" name="Rectangle 246" descr="Legend Indicator">
                <a:extLst>
                  <a:ext uri="{FF2B5EF4-FFF2-40B4-BE49-F238E27FC236}">
                    <a16:creationId xmlns:a16="http://schemas.microsoft.com/office/drawing/2014/main" id="{D0B319FD-D354-4DA8-8101-FC4B552AC6FB}"/>
                  </a:ext>
                </a:extLst>
              </p:cNvPr>
              <p:cNvSpPr/>
              <p:nvPr/>
            </p:nvSpPr>
            <p:spPr>
              <a:xfrm>
                <a:off x="645787" y="14696760"/>
                <a:ext cx="134649" cy="134649"/>
              </a:xfrm>
              <a:prstGeom prst="rect">
                <a:avLst/>
              </a:prstGeom>
              <a:solidFill>
                <a:schemeClr val="accent1"/>
              </a:solidFill>
              <a:ln w="222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59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</p:grpSp>
        <p:grpSp>
          <p:nvGrpSpPr>
            <p:cNvPr id="6" name="Group 5" descr="Legend Color&#10;">
              <a:extLst>
                <a:ext uri="{FF2B5EF4-FFF2-40B4-BE49-F238E27FC236}">
                  <a16:creationId xmlns:a16="http://schemas.microsoft.com/office/drawing/2014/main" id="{4420C75D-5EE8-4397-A5C6-F62651942D78}"/>
                </a:ext>
              </a:extLst>
            </p:cNvPr>
            <p:cNvGrpSpPr/>
            <p:nvPr/>
          </p:nvGrpSpPr>
          <p:grpSpPr>
            <a:xfrm>
              <a:off x="1722351" y="14696760"/>
              <a:ext cx="172749" cy="171446"/>
              <a:chOff x="1722351" y="14696760"/>
              <a:chExt cx="172749" cy="171446"/>
            </a:xfrm>
          </p:grpSpPr>
          <p:sp>
            <p:nvSpPr>
              <p:cNvPr id="252" name="Rectangle 251" descr="Legend Indicator Shadow&#10;">
                <a:extLst>
                  <a:ext uri="{FF2B5EF4-FFF2-40B4-BE49-F238E27FC236}">
                    <a16:creationId xmlns:a16="http://schemas.microsoft.com/office/drawing/2014/main" id="{E475C40A-2D92-4232-8E64-6779106CDAA2}"/>
                  </a:ext>
                </a:extLst>
              </p:cNvPr>
              <p:cNvSpPr/>
              <p:nvPr/>
            </p:nvSpPr>
            <p:spPr>
              <a:xfrm>
                <a:off x="1760451" y="14733557"/>
                <a:ext cx="134649" cy="134649"/>
              </a:xfrm>
              <a:prstGeom prst="rect">
                <a:avLst/>
              </a:prstGeom>
              <a:solidFill>
                <a:schemeClr val="tx1">
                  <a:alpha val="2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59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  <p:sp>
            <p:nvSpPr>
              <p:cNvPr id="248" name="Rectangle 247" descr="Legend Indicator&#10;">
                <a:extLst>
                  <a:ext uri="{FF2B5EF4-FFF2-40B4-BE49-F238E27FC236}">
                    <a16:creationId xmlns:a16="http://schemas.microsoft.com/office/drawing/2014/main" id="{14CBF5E9-F800-4F44-8D66-6D8C3E609327}"/>
                  </a:ext>
                </a:extLst>
              </p:cNvPr>
              <p:cNvSpPr/>
              <p:nvPr/>
            </p:nvSpPr>
            <p:spPr>
              <a:xfrm>
                <a:off x="1722351" y="14696760"/>
                <a:ext cx="134649" cy="134649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59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</p:grpSp>
        <p:grpSp>
          <p:nvGrpSpPr>
            <p:cNvPr id="7" name="Group 6" descr="Legend Color&#10;">
              <a:extLst>
                <a:ext uri="{FF2B5EF4-FFF2-40B4-BE49-F238E27FC236}">
                  <a16:creationId xmlns:a16="http://schemas.microsoft.com/office/drawing/2014/main" id="{4FC9A1BF-3328-4D7B-8A64-A2AF74A11E1E}"/>
                </a:ext>
              </a:extLst>
            </p:cNvPr>
            <p:cNvGrpSpPr/>
            <p:nvPr/>
          </p:nvGrpSpPr>
          <p:grpSpPr>
            <a:xfrm>
              <a:off x="2798915" y="14696760"/>
              <a:ext cx="172749" cy="171446"/>
              <a:chOff x="2798915" y="14696760"/>
              <a:chExt cx="172749" cy="171446"/>
            </a:xfrm>
          </p:grpSpPr>
          <p:sp>
            <p:nvSpPr>
              <p:cNvPr id="253" name="Rectangle 252" descr="Legend Indicator Shadow&#10;">
                <a:extLst>
                  <a:ext uri="{FF2B5EF4-FFF2-40B4-BE49-F238E27FC236}">
                    <a16:creationId xmlns:a16="http://schemas.microsoft.com/office/drawing/2014/main" id="{7B3CF94B-4E12-4276-B06D-F1B7B501A318}"/>
                  </a:ext>
                </a:extLst>
              </p:cNvPr>
              <p:cNvSpPr/>
              <p:nvPr/>
            </p:nvSpPr>
            <p:spPr>
              <a:xfrm>
                <a:off x="2837015" y="14733557"/>
                <a:ext cx="134649" cy="134649"/>
              </a:xfrm>
              <a:prstGeom prst="rect">
                <a:avLst/>
              </a:prstGeom>
              <a:solidFill>
                <a:schemeClr val="tx1">
                  <a:alpha val="2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59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  <p:sp>
            <p:nvSpPr>
              <p:cNvPr id="249" name="Rectangle 248" descr="Legend Indicator&#10;">
                <a:extLst>
                  <a:ext uri="{FF2B5EF4-FFF2-40B4-BE49-F238E27FC236}">
                    <a16:creationId xmlns:a16="http://schemas.microsoft.com/office/drawing/2014/main" id="{F7822586-A07B-4B14-BA31-B4260E467570}"/>
                  </a:ext>
                </a:extLst>
              </p:cNvPr>
              <p:cNvSpPr/>
              <p:nvPr/>
            </p:nvSpPr>
            <p:spPr>
              <a:xfrm>
                <a:off x="2798915" y="14696760"/>
                <a:ext cx="134649" cy="134649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59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</p:grpSp>
        <p:sp>
          <p:nvSpPr>
            <p:cNvPr id="250" name="TextBox 249">
              <a:extLst>
                <a:ext uri="{FF2B5EF4-FFF2-40B4-BE49-F238E27FC236}">
                  <a16:creationId xmlns:a16="http://schemas.microsoft.com/office/drawing/2014/main" id="{AFC4A86E-F281-4CD1-8374-149237D9AD09}"/>
                </a:ext>
              </a:extLst>
            </p:cNvPr>
            <p:cNvSpPr txBox="1"/>
            <p:nvPr/>
          </p:nvSpPr>
          <p:spPr>
            <a:xfrm>
              <a:off x="3109833" y="14669487"/>
              <a:ext cx="676286" cy="18919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r>
                <a:rPr lang="en-US" sz="506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Skills</a:t>
              </a:r>
            </a:p>
          </p:txBody>
        </p:sp>
      </p:grpSp>
      <p:sp>
        <p:nvSpPr>
          <p:cNvPr id="119" name="TextBox 118">
            <a:extLst>
              <a:ext uri="{FF2B5EF4-FFF2-40B4-BE49-F238E27FC236}">
                <a16:creationId xmlns:a16="http://schemas.microsoft.com/office/drawing/2014/main" id="{4D5ED44B-169A-4277-B921-884EDA54B107}"/>
              </a:ext>
            </a:extLst>
          </p:cNvPr>
          <p:cNvSpPr txBox="1"/>
          <p:nvPr/>
        </p:nvSpPr>
        <p:spPr>
          <a:xfrm>
            <a:off x="5976392" y="6423196"/>
            <a:ext cx="2509839" cy="10387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675" b="1" noProof="1"/>
              <a:t>Chris Bauman</a:t>
            </a:r>
            <a:endParaRPr lang="en-US" sz="675" noProof="1"/>
          </a:p>
        </p:txBody>
      </p:sp>
      <p:sp>
        <p:nvSpPr>
          <p:cNvPr id="10" name="TextBox 9"/>
          <p:cNvSpPr txBox="1"/>
          <p:nvPr/>
        </p:nvSpPr>
        <p:spPr>
          <a:xfrm>
            <a:off x="4291114" y="175661"/>
            <a:ext cx="3151086" cy="66724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1. Lessons from failure?</a:t>
            </a:r>
          </a:p>
          <a:p>
            <a:r>
              <a:rPr lang="en-US" sz="2000" dirty="0"/>
              <a:t>2. Gamification</a:t>
            </a:r>
          </a:p>
          <a:p>
            <a:r>
              <a:rPr lang="en-US" sz="2000" dirty="0"/>
              <a:t>3. Homeschooling</a:t>
            </a:r>
          </a:p>
          <a:p>
            <a:r>
              <a:rPr lang="en-US" sz="2000" dirty="0"/>
              <a:t>4. Difficult education?</a:t>
            </a:r>
          </a:p>
          <a:p>
            <a:r>
              <a:rPr lang="en-US" sz="2000" dirty="0"/>
              <a:t>5. Resilience </a:t>
            </a:r>
          </a:p>
          <a:p>
            <a:r>
              <a:rPr lang="en-US" sz="2000" dirty="0"/>
              <a:t>6. How have students changed</a:t>
            </a:r>
          </a:p>
          <a:p>
            <a:r>
              <a:rPr lang="en-US" sz="2000" dirty="0"/>
              <a:t>7. Peer learning </a:t>
            </a:r>
          </a:p>
          <a:p>
            <a:r>
              <a:rPr lang="en-US" sz="2000" dirty="0"/>
              <a:t>8. What are skills</a:t>
            </a:r>
          </a:p>
          <a:p>
            <a:r>
              <a:rPr lang="en-US" sz="2000" dirty="0"/>
              <a:t>9. How do you learn different skills</a:t>
            </a:r>
          </a:p>
          <a:p>
            <a:r>
              <a:rPr lang="en-US" sz="2000" dirty="0"/>
              <a:t>10 Short animation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pPr marL="120558" indent="-120558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120558" indent="-120558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120558" indent="-120558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120558" indent="-120558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120558" indent="-120558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120558" indent="-120558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120558" indent="-120558">
              <a:buFont typeface="Arial" panose="020B0604020202020204" pitchFamily="34" charset="0"/>
              <a:buChar char="•"/>
            </a:pPr>
            <a:endParaRPr lang="en-US" sz="759" dirty="0"/>
          </a:p>
        </p:txBody>
      </p:sp>
      <p:pic>
        <p:nvPicPr>
          <p:cNvPr id="3" name="Picture 2" descr="Pencho Velkov - smokjr - Perfil del trader - MQL5.communit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140" y="375111"/>
            <a:ext cx="3349625" cy="2587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Top Tips: Modern Teaching Techniques - Antarc Kenya Smarter Surfac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139" y="3476461"/>
            <a:ext cx="3333551" cy="2380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LEGO® Education STEAM Park - HE1673159 | Hope Education">
            <a:extLst>
              <a:ext uri="{FF2B5EF4-FFF2-40B4-BE49-F238E27FC236}">
                <a16:creationId xmlns:a16="http://schemas.microsoft.com/office/drawing/2014/main" id="{2DE5CBDB-E68F-4578-8BE5-04788690B0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3449" y="3089645"/>
            <a:ext cx="3333551" cy="3333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English lesson in Hong Kong - Learn How to Cook">
            <a:extLst>
              <a:ext uri="{FF2B5EF4-FFF2-40B4-BE49-F238E27FC236}">
                <a16:creationId xmlns:a16="http://schemas.microsoft.com/office/drawing/2014/main" id="{B148EF71-2781-4566-8F4D-763862890B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8530" y="3964067"/>
            <a:ext cx="3223843" cy="2251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easy+drawing+steps | learn how to draw a little pony with simple ...">
            <a:extLst>
              <a:ext uri="{FF2B5EF4-FFF2-40B4-BE49-F238E27FC236}">
                <a16:creationId xmlns:a16="http://schemas.microsoft.com/office/drawing/2014/main" id="{B93351DA-D6C8-4A58-85DE-F26B0EADF4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27151" y="445944"/>
            <a:ext cx="1689262" cy="2251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Easy Drawing Pictures For Kids Step By Step at GetDrawings | Free ...">
            <a:extLst>
              <a:ext uri="{FF2B5EF4-FFF2-40B4-BE49-F238E27FC236}">
                <a16:creationId xmlns:a16="http://schemas.microsoft.com/office/drawing/2014/main" id="{23B997D0-03B4-4C60-BA24-A967441CD7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6103" y="445944"/>
            <a:ext cx="1688741" cy="2251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1732928"/>
      </p:ext>
    </p:extLst>
  </p:cSld>
  <p:clrMapOvr>
    <a:masterClrMapping/>
  </p:clrMapOvr>
</p:sld>
</file>

<file path=ppt/theme/theme1.xml><?xml version="1.0" encoding="utf-8"?>
<a:theme xmlns:a="http://schemas.openxmlformats.org/drawingml/2006/main" name="Health Fitness 16x9">
  <a:themeElements>
    <a:clrScheme name="HealthFitness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87A91B"/>
      </a:accent1>
      <a:accent2>
        <a:srgbClr val="FBCE11"/>
      </a:accent2>
      <a:accent3>
        <a:srgbClr val="446ED8"/>
      </a:accent3>
      <a:accent4>
        <a:srgbClr val="9D22E2"/>
      </a:accent4>
      <a:accent5>
        <a:srgbClr val="FE9E00"/>
      </a:accent5>
      <a:accent6>
        <a:srgbClr val="DF5327"/>
      </a:accent6>
      <a:hlink>
        <a:srgbClr val="446ED8"/>
      </a:hlink>
      <a:folHlink>
        <a:srgbClr val="828282"/>
      </a:folHlink>
    </a:clrScheme>
    <a:fontScheme name="Calibri Light">
      <a:majorFont>
        <a:latin typeface="Calibri Light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ealth and fitness presentation (widescreen).potx" id="{ABFD658B-2256-413B-9244-0F977A0B2D12}" vid="{E4CB021D-C859-4C82-BDBB-2F2FACCF0D80}"/>
    </a:ext>
  </a:extLst>
</a:theme>
</file>

<file path=ppt/theme/theme2.xml><?xml version="1.0" encoding="utf-8"?>
<a:theme xmlns:a="http://schemas.openxmlformats.org/drawingml/2006/main" name="Office Theme">
  <a:themeElements>
    <a:clrScheme name="HealthFitness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87A91B"/>
      </a:accent1>
      <a:accent2>
        <a:srgbClr val="FBCE11"/>
      </a:accent2>
      <a:accent3>
        <a:srgbClr val="446ED8"/>
      </a:accent3>
      <a:accent4>
        <a:srgbClr val="9D22E2"/>
      </a:accent4>
      <a:accent5>
        <a:srgbClr val="FE9E00"/>
      </a:accent5>
      <a:accent6>
        <a:srgbClr val="DF5327"/>
      </a:accent6>
      <a:hlink>
        <a:srgbClr val="446ED8"/>
      </a:hlink>
      <a:folHlink>
        <a:srgbClr val="828282"/>
      </a:folHlink>
    </a:clrScheme>
    <a:fontScheme name="Calibri Light">
      <a:majorFont>
        <a:latin typeface="Calibri Light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HealthFitness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87A91B"/>
      </a:accent1>
      <a:accent2>
        <a:srgbClr val="FBCE11"/>
      </a:accent2>
      <a:accent3>
        <a:srgbClr val="446ED8"/>
      </a:accent3>
      <a:accent4>
        <a:srgbClr val="9D22E2"/>
      </a:accent4>
      <a:accent5>
        <a:srgbClr val="FE9E00"/>
      </a:accent5>
      <a:accent6>
        <a:srgbClr val="DF5327"/>
      </a:accent6>
      <a:hlink>
        <a:srgbClr val="446ED8"/>
      </a:hlink>
      <a:folHlink>
        <a:srgbClr val="828282"/>
      </a:folHlink>
    </a:clrScheme>
    <a:fontScheme name="Calibri Light">
      <a:majorFont>
        <a:latin typeface="Calibri Light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Health and fitness presentation (widescreen)</Template>
  <TotalTime>51513</TotalTime>
  <Words>70</Words>
  <Application>Microsoft Office PowerPoint</Application>
  <PresentationFormat>Widescreen</PresentationFormat>
  <Paragraphs>29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Health Fitness 16x9</vt:lpstr>
      <vt:lpstr>Conversation Class </vt:lpstr>
      <vt:lpstr>Education Infographic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Dell Conversation Class</dc:title>
  <dc:creator>Chris</dc:creator>
  <cp:lastModifiedBy>柏曼深</cp:lastModifiedBy>
  <cp:revision>42</cp:revision>
  <cp:lastPrinted>2019-07-16T05:13:32Z</cp:lastPrinted>
  <dcterms:created xsi:type="dcterms:W3CDTF">2019-07-16T04:55:45Z</dcterms:created>
  <dcterms:modified xsi:type="dcterms:W3CDTF">2020-05-04T03:23:11Z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</Properties>
</file>